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59" r:id="rId5"/>
    <p:sldId id="260" r:id="rId6"/>
    <p:sldId id="261" r:id="rId7"/>
    <p:sldId id="262" r:id="rId8"/>
    <p:sldId id="263" r:id="rId9"/>
    <p:sldId id="265" r:id="rId10"/>
    <p:sldId id="264"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2"/>
  </p:normalViewPr>
  <p:slideViewPr>
    <p:cSldViewPr snapToGrid="0" snapToObjects="1">
      <p:cViewPr varScale="1">
        <p:scale>
          <a:sx n="90" d="100"/>
          <a:sy n="90" d="100"/>
        </p:scale>
        <p:origin x="232"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8571E-2BC7-4446-9F8C-718D0DAF5A80}" type="datetimeFigureOut">
              <a:rPr lang="en-US" smtClean="0"/>
              <a:t>9/12/22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9C1BC-43EB-D046-8335-DB1AF2E0C679}" type="slidenum">
              <a:rPr lang="en-US" smtClean="0"/>
              <a:t>‹#›</a:t>
            </a:fld>
            <a:endParaRPr lang="en-US"/>
          </a:p>
        </p:txBody>
      </p:sp>
    </p:spTree>
    <p:extLst>
      <p:ext uri="{BB962C8B-B14F-4D97-AF65-F5344CB8AC3E}">
        <p14:creationId xmlns:p14="http://schemas.microsoft.com/office/powerpoint/2010/main" val="363306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Goudy Type" pitchFamily="2" charset="77"/>
                <a:ea typeface="Calibri" panose="020F0502020204030204" pitchFamily="34" charset="0"/>
                <a:cs typeface="Times New Roman" panose="02020603050405020304" pitchFamily="18" charset="0"/>
              </a:rPr>
              <a:t>The population of the world is growing exponentially at a great rate.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The global human population will reach </a:t>
            </a:r>
            <a:r>
              <a:rPr lang="en-US" sz="1800" b="1" dirty="0">
                <a:effectLst/>
                <a:highlight>
                  <a:srgbClr val="FFFF00"/>
                </a:highlight>
                <a:latin typeface="Goudy Type" pitchFamily="2" charset="77"/>
                <a:ea typeface="Calibri" panose="020F0502020204030204" pitchFamily="34" charset="0"/>
                <a:cs typeface="Times New Roman" panose="02020603050405020304" pitchFamily="18" charset="0"/>
              </a:rPr>
              <a:t>8.0 billion</a:t>
            </a:r>
            <a:r>
              <a:rPr lang="en-US" sz="1800" dirty="0">
                <a:effectLst/>
                <a:latin typeface="Goudy Type" pitchFamily="2" charset="77"/>
                <a:ea typeface="Calibri" panose="020F0502020204030204" pitchFamily="34" charset="0"/>
                <a:cs typeface="Times New Roman" panose="02020603050405020304" pitchFamily="18" charset="0"/>
              </a:rPr>
              <a:t> in mid-November 2022 from an estimated 2.5 billion people in 1950, adding 1 billion people since 2010 and 2 billion since 1998.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1</a:t>
            </a:fld>
            <a:endParaRPr lang="en-US"/>
          </a:p>
        </p:txBody>
      </p:sp>
    </p:spTree>
    <p:extLst>
      <p:ext uri="{BB962C8B-B14F-4D97-AF65-F5344CB8AC3E}">
        <p14:creationId xmlns:p14="http://schemas.microsoft.com/office/powerpoint/2010/main" val="58284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Community Missions and Church of God World Missions </a:t>
            </a:r>
            <a:r>
              <a:rPr lang="en-US" sz="1800" u="sng" dirty="0">
                <a:effectLst/>
                <a:highlight>
                  <a:srgbClr val="FFFF00"/>
                </a:highlight>
                <a:latin typeface="Goudy Type" pitchFamily="2" charset="77"/>
                <a:ea typeface="Calibri" panose="020F0502020204030204" pitchFamily="34" charset="0"/>
                <a:cs typeface="Times New Roman" panose="02020603050405020304" pitchFamily="18" charset="0"/>
              </a:rPr>
              <a:t>will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provide Inspiration, Information, and Interaction,</a:t>
            </a:r>
            <a:r>
              <a:rPr lang="en-US" sz="1800" dirty="0">
                <a:effectLst/>
                <a:latin typeface="Goudy Type" pitchFamily="2" charset="77"/>
                <a:ea typeface="Calibri" panose="020F0502020204030204" pitchFamily="34" charset="0"/>
                <a:cs typeface="Times New Roman" panose="02020603050405020304" pitchFamily="18" charset="0"/>
              </a:rPr>
              <a:t> keeping you connected with different parts of </a:t>
            </a:r>
            <a:r>
              <a:rPr lang="en-US" sz="1800" dirty="0" err="1">
                <a:effectLst/>
                <a:latin typeface="Goudy Type" pitchFamily="2" charset="77"/>
                <a:ea typeface="Calibri" panose="020F0502020204030204" pitchFamily="34" charset="0"/>
                <a:cs typeface="Times New Roman" panose="02020603050405020304" pitchFamily="18" charset="0"/>
              </a:rPr>
              <a:t>thse</a:t>
            </a:r>
            <a:r>
              <a:rPr lang="en-US" sz="1800" dirty="0">
                <a:effectLst/>
                <a:latin typeface="Goudy Type" pitchFamily="2" charset="77"/>
                <a:ea typeface="Calibri" panose="020F0502020204030204" pitchFamily="34" charset="0"/>
                <a:cs typeface="Times New Roman" panose="02020603050405020304" pitchFamily="18" charset="0"/>
              </a:rPr>
              <a:t> world.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We will provide you with a safe way to help finance the work of God.</a:t>
            </a:r>
            <a:r>
              <a:rPr lang="en-US" sz="1800" dirty="0">
                <a:effectLst/>
                <a:latin typeface="Goudy Type" pitchFamily="2" charset="77"/>
                <a:ea typeface="Calibri" panose="020F0502020204030204" pitchFamily="34" charset="0"/>
                <a:cs typeface="Times New Roman" panose="02020603050405020304" pitchFamily="18" charset="0"/>
              </a:rPr>
              <a:t> And we will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sponsor events and missions trips</a:t>
            </a:r>
            <a:r>
              <a:rPr lang="en-US" sz="1800" dirty="0">
                <a:effectLst/>
                <a:latin typeface="Goudy Type" pitchFamily="2" charset="77"/>
                <a:ea typeface="Calibri" panose="020F0502020204030204" pitchFamily="34" charset="0"/>
                <a:cs typeface="Times New Roman" panose="02020603050405020304" pitchFamily="18" charset="0"/>
              </a:rPr>
              <a:t> that assist the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work and fellowship of reaching the Last, the Least, the Lost</a:t>
            </a:r>
            <a:r>
              <a:rPr lang="en-US" sz="1800" dirty="0">
                <a:effectLst/>
                <a:latin typeface="Goudy Type" pitchFamily="2" charset="77"/>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10</a:t>
            </a:fld>
            <a:endParaRPr lang="en-US"/>
          </a:p>
        </p:txBody>
      </p:sp>
    </p:spTree>
    <p:extLst>
      <p:ext uri="{BB962C8B-B14F-4D97-AF65-F5344CB8AC3E}">
        <p14:creationId xmlns:p14="http://schemas.microsoft.com/office/powerpoint/2010/main" val="234332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D9C1BC-43EB-D046-8335-DB1AF2E0C679}" type="slidenum">
              <a:rPr lang="en-US" smtClean="0"/>
              <a:t>11</a:t>
            </a:fld>
            <a:endParaRPr lang="en-US"/>
          </a:p>
        </p:txBody>
      </p:sp>
    </p:spTree>
    <p:extLst>
      <p:ext uri="{BB962C8B-B14F-4D97-AF65-F5344CB8AC3E}">
        <p14:creationId xmlns:p14="http://schemas.microsoft.com/office/powerpoint/2010/main" val="3966649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udy Type" pitchFamily="2" charset="77"/>
                <a:ea typeface="Calibri" panose="020F0502020204030204" pitchFamily="34" charset="0"/>
                <a:cs typeface="Times New Roman" panose="02020603050405020304" pitchFamily="18" charset="0"/>
              </a:rPr>
              <a:t>Church of God World Missions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embraces our commission</a:t>
            </a:r>
            <a:r>
              <a:rPr lang="en-US" sz="1800" dirty="0">
                <a:effectLst/>
                <a:latin typeface="Goudy Type" pitchFamily="2" charset="77"/>
                <a:ea typeface="Calibri" panose="020F0502020204030204" pitchFamily="34" charset="0"/>
                <a:cs typeface="Times New Roman" panose="02020603050405020304" pitchFamily="18" charset="0"/>
              </a:rPr>
              <a:t> to go into all the world to share the gospel of Jesus Christ.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At the current rate of births, we must be strategic and prayerful to accomplish our 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2</a:t>
            </a:fld>
            <a:endParaRPr lang="en-US"/>
          </a:p>
        </p:txBody>
      </p:sp>
    </p:spTree>
    <p:extLst>
      <p:ext uri="{BB962C8B-B14F-4D97-AF65-F5344CB8AC3E}">
        <p14:creationId xmlns:p14="http://schemas.microsoft.com/office/powerpoint/2010/main" val="363359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Goudy Type" pitchFamily="2" charset="77"/>
                <a:ea typeface="Calibri" panose="020F0502020204030204" pitchFamily="34" charset="0"/>
                <a:cs typeface="Times New Roman" panose="02020603050405020304" pitchFamily="18" charset="0"/>
              </a:rPr>
              <a:t>World Missions General Director, M. Thomas Propes, has initiated the creation of Community Missions, as an arm of World Missions,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through which churches, pastors, and laity can be unified in the strategy of completing the Great Commission</a:t>
            </a:r>
            <a:r>
              <a:rPr lang="en-US" sz="1800" dirty="0">
                <a:effectLst/>
                <a:latin typeface="Goudy Type" pitchFamily="2" charset="77"/>
                <a:ea typeface="Calibri" panose="020F0502020204030204" pitchFamily="34" charset="0"/>
                <a:cs typeface="Times New Roman" panose="02020603050405020304" pitchFamily="18" charset="0"/>
              </a:rPr>
              <a:t>. Community Missions will be comprehensive to reach the last, the least, and the lost.</a:t>
            </a:r>
            <a:r>
              <a:rPr lang="en-US" dirty="0">
                <a:effectLst/>
              </a:rPr>
              <a:t> </a:t>
            </a:r>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3</a:t>
            </a:fld>
            <a:endParaRPr lang="en-US"/>
          </a:p>
        </p:txBody>
      </p:sp>
    </p:spTree>
    <p:extLst>
      <p:ext uri="{BB962C8B-B14F-4D97-AF65-F5344CB8AC3E}">
        <p14:creationId xmlns:p14="http://schemas.microsoft.com/office/powerpoint/2010/main" val="3530894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udy Type" pitchFamily="2" charset="77"/>
                <a:ea typeface="Calibri" panose="020F0502020204030204" pitchFamily="34" charset="0"/>
                <a:cs typeface="Times New Roman" panose="02020603050405020304" pitchFamily="18" charset="0"/>
              </a:rPr>
              <a:t>It will be practical as it focuses on three key elements.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First,</a:t>
            </a:r>
            <a:r>
              <a:rPr lang="en-US" sz="1800" dirty="0">
                <a:effectLst/>
                <a:latin typeface="Goudy Type" pitchFamily="2" charset="77"/>
                <a:ea typeface="Calibri" panose="020F0502020204030204" pitchFamily="34" charset="0"/>
                <a:cs typeface="Times New Roman" panose="02020603050405020304" pitchFamily="18" charset="0"/>
              </a:rPr>
              <a:t> Physical needs such as medical care, nutritious food, and clean water.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Secondly</a:t>
            </a:r>
            <a:r>
              <a:rPr lang="en-US" sz="1800" dirty="0">
                <a:effectLst/>
                <a:latin typeface="Goudy Type" pitchFamily="2" charset="77"/>
                <a:ea typeface="Calibri" panose="020F0502020204030204" pitchFamily="34" charset="0"/>
                <a:cs typeface="Times New Roman" panose="02020603050405020304" pitchFamily="18" charset="0"/>
              </a:rPr>
              <a:t>, Material needs such as shelter, clothing, and shoes.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Thirdly,</a:t>
            </a:r>
            <a:r>
              <a:rPr lang="en-US" sz="1800" dirty="0">
                <a:effectLst/>
                <a:latin typeface="Goudy Type" pitchFamily="2" charset="77"/>
                <a:ea typeface="Calibri" panose="020F0502020204030204" pitchFamily="34" charset="0"/>
                <a:cs typeface="Times New Roman" panose="02020603050405020304" pitchFamily="18" charset="0"/>
              </a:rPr>
              <a:t> Spiritual needs of salvation, discipleship, and church planting.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4</a:t>
            </a:fld>
            <a:endParaRPr lang="en-US"/>
          </a:p>
        </p:txBody>
      </p:sp>
    </p:spTree>
    <p:extLst>
      <p:ext uri="{BB962C8B-B14F-4D97-AF65-F5344CB8AC3E}">
        <p14:creationId xmlns:p14="http://schemas.microsoft.com/office/powerpoint/2010/main" val="125151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oudy Type" pitchFamily="2" charset="77"/>
                <a:ea typeface="Calibri" panose="020F0502020204030204" pitchFamily="34" charset="0"/>
                <a:cs typeface="Times New Roman" panose="02020603050405020304" pitchFamily="18" charset="0"/>
              </a:rPr>
              <a:t>It has been said that the Bible way to reach all people, everywhere, can only be done through the involvement of all of God’s people.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A church is responsible for its community, nation, and world</a:t>
            </a:r>
            <a:r>
              <a:rPr lang="en-US" sz="1800" dirty="0">
                <a:effectLst/>
                <a:latin typeface="Goudy Type" pitchFamily="2" charset="77"/>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5</a:t>
            </a:fld>
            <a:endParaRPr lang="en-US"/>
          </a:p>
        </p:txBody>
      </p:sp>
    </p:spTree>
    <p:extLst>
      <p:ext uri="{BB962C8B-B14F-4D97-AF65-F5344CB8AC3E}">
        <p14:creationId xmlns:p14="http://schemas.microsoft.com/office/powerpoint/2010/main" val="314133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Goudy Type" pitchFamily="2" charset="77"/>
                <a:ea typeface="Calibri" panose="020F0502020204030204" pitchFamily="34" charset="0"/>
                <a:cs typeface="Times New Roman" panose="02020603050405020304" pitchFamily="18" charset="0"/>
              </a:rPr>
              <a:t>Just as the bible indicates there are different spiritual giftings for one purpose, the church must realize that one person working one way, will not be able to reach such a diverse humanity -- Old and young. Rich and poor. Gifted and average. Educated and self-taught. Female and male – we must reach to all;  each with the gifting of God, the wisdom and understanding He gives, and the discipleship of the church.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Goudy Type" pitchFamily="2" charset="77"/>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Goudy Type" pitchFamily="2" charset="77"/>
                <a:ea typeface="Calibri" panose="020F0502020204030204" pitchFamily="34" charset="0"/>
                <a:cs typeface="Times New Roman" panose="02020603050405020304" pitchFamily="18" charset="0"/>
              </a:rPr>
              <a:t>Perhaps we narrowly think community signifies unity, a common bond, or geographical significance. But </a:t>
            </a: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perhaps we should consider community in the broader light of “six degrees of separation,” or that ”anyone  on the planet can be connected to anyone through a series of only six social connections.”</a:t>
            </a:r>
            <a:r>
              <a:rPr lang="en-US" sz="1800" dirty="0">
                <a:effectLst/>
                <a:latin typeface="Goudy Type" pitchFamily="2" charset="77"/>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6</a:t>
            </a:fld>
            <a:endParaRPr lang="en-US"/>
          </a:p>
        </p:txBody>
      </p:sp>
    </p:spTree>
    <p:extLst>
      <p:ext uri="{BB962C8B-B14F-4D97-AF65-F5344CB8AC3E}">
        <p14:creationId xmlns:p14="http://schemas.microsoft.com/office/powerpoint/2010/main" val="297640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Our sphere of influence – our common community is both intimate in size and larger in geographical area than we tend to think.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7</a:t>
            </a:fld>
            <a:endParaRPr lang="en-US"/>
          </a:p>
        </p:txBody>
      </p:sp>
    </p:spTree>
    <p:extLst>
      <p:ext uri="{BB962C8B-B14F-4D97-AF65-F5344CB8AC3E}">
        <p14:creationId xmlns:p14="http://schemas.microsoft.com/office/powerpoint/2010/main" val="100102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highlight>
                  <a:srgbClr val="FFFF00"/>
                </a:highlight>
                <a:latin typeface="Goudy Type" pitchFamily="2" charset="77"/>
                <a:ea typeface="Calibri" panose="020F0502020204030204" pitchFamily="34" charset="0"/>
                <a:cs typeface="Times New Roman" panose="02020603050405020304" pitchFamily="18" charset="0"/>
              </a:rPr>
              <a:t>Community Missions is an arm of the church to put legs on prayers, helping hands on the wounded and action into the lives of all Christians who must obey the Great Commission</a:t>
            </a:r>
            <a:r>
              <a:rPr lang="en-US" sz="1800" dirty="0">
                <a:effectLst/>
                <a:latin typeface="Goudy Type" pitchFamily="2" charset="77"/>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Goudy Type" pitchFamily="2" charset="77"/>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Goudy Type" pitchFamily="2" charset="77"/>
                <a:ea typeface="Calibri" panose="020F0502020204030204" pitchFamily="34" charset="0"/>
                <a:cs typeface="Times New Roman" panose="02020603050405020304" pitchFamily="18" charset="0"/>
              </a:rPr>
              <a:t>Who will teach the children to love God and follow in respect to the command to preach the Gospel, heal the hurting, and allow miracles of God to transform the lives of non-believers? Who will prepare and lead teenagers into energetic acts of service for God? Who will young adults follow to be the hands and feet of God in providing gifts from their labor and a powerful eye-opening vision of the fruit of the spirit as their weapon of spiritual warfare.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D9C1BC-43EB-D046-8335-DB1AF2E0C679}" type="slidenum">
              <a:rPr lang="en-US" smtClean="0"/>
              <a:t>8</a:t>
            </a:fld>
            <a:endParaRPr lang="en-US"/>
          </a:p>
        </p:txBody>
      </p:sp>
    </p:spTree>
    <p:extLst>
      <p:ext uri="{BB962C8B-B14F-4D97-AF65-F5344CB8AC3E}">
        <p14:creationId xmlns:p14="http://schemas.microsoft.com/office/powerpoint/2010/main" val="74121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D9C1BC-43EB-D046-8335-DB1AF2E0C679}" type="slidenum">
              <a:rPr lang="en-US" smtClean="0"/>
              <a:t>9</a:t>
            </a:fld>
            <a:endParaRPr lang="en-US"/>
          </a:p>
        </p:txBody>
      </p:sp>
    </p:spTree>
    <p:extLst>
      <p:ext uri="{BB962C8B-B14F-4D97-AF65-F5344CB8AC3E}">
        <p14:creationId xmlns:p14="http://schemas.microsoft.com/office/powerpoint/2010/main" val="401491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E780-F59B-C9F0-EE5D-D511882EF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C8740-1A2E-187C-6A9D-0B926215D9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6C8BF9-2F78-CF9E-740C-632FC0CB21F9}"/>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8D0C80BB-E926-18D1-C29A-E47B3EE77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CECC2-FCEA-EA6D-4351-D47F28B80C9D}"/>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69063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E244-D570-B9D7-3EBD-03DF3F02CA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612A51-7F21-2285-725F-32002A4C59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05592-3F60-B0E9-EAB6-7ED88389DE5F}"/>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8E7D3CFC-0AE9-6AD7-6A09-D8D2369F1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66B14-23F6-2EAC-D6AB-92D12F93044A}"/>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166780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A6D4E3-A662-1379-C742-F9143156D7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5D37C7-F85E-1FE6-95AD-D3BDF6348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F3FC5-B275-1E4B-B415-E2858E45E74C}"/>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5A56EF9B-121C-699E-FB9C-F994EBB9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DDCE2-E24F-0921-82D5-54BDE160EB9C}"/>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429143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1827-6CF5-523E-43EC-30B44C499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D5EEA4-A26C-374A-F99F-63B809664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926B36-5196-5761-E890-E89DF9B356D1}"/>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5E5D5025-1064-90A7-C038-FC431FC5B0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0AF6D-EFE8-01DC-1A5E-EEA339285CA6}"/>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329220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315D4-B5D6-E26A-05E1-588EF734C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ABA67-3261-C8F1-4AE4-EF2D2BAE03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E0C90-AC5B-4001-FE81-D9D3F8561BE0}"/>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0323C749-E0A7-218A-746E-9BB09292C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2518E-52B7-2748-01FC-E3F1D4413529}"/>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14605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E282-1BAE-EDE5-4F3C-DC26BA9932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96E6C4-8ACA-FA3A-E980-7E53F731B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D9653D-8A91-81AB-9932-4E69933F06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A437-2C5C-5496-848E-71789C3E58F3}"/>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6" name="Footer Placeholder 5">
            <a:extLst>
              <a:ext uri="{FF2B5EF4-FFF2-40B4-BE49-F238E27FC236}">
                <a16:creationId xmlns:a16="http://schemas.microsoft.com/office/drawing/2014/main" id="{855FF4FB-C007-6D04-781D-BA9CAE6F8D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DC33F5-32AF-C3C2-657F-8992A405E4B5}"/>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146167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841B-36F9-1BA3-2092-B3429C2452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D0B3A-E284-60C7-B1D3-6A40C25363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09AA06-D5A6-FC27-0ADC-EAE94B9EED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446E1-3025-E4E9-1850-D61900B1A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E1621D-A30A-96B7-8CB8-82D95E763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B03BE9-63F8-2541-707A-1546465B82FE}"/>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8" name="Footer Placeholder 7">
            <a:extLst>
              <a:ext uri="{FF2B5EF4-FFF2-40B4-BE49-F238E27FC236}">
                <a16:creationId xmlns:a16="http://schemas.microsoft.com/office/drawing/2014/main" id="{655E44B4-84FE-7090-69DB-9959064548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6D1915-81FB-FA01-DCB8-5B3AE5135D81}"/>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245542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2FDDA-87EF-F239-4026-288B10848B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4BFA8-7193-1CA1-11E8-87B488A30035}"/>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4" name="Footer Placeholder 3">
            <a:extLst>
              <a:ext uri="{FF2B5EF4-FFF2-40B4-BE49-F238E27FC236}">
                <a16:creationId xmlns:a16="http://schemas.microsoft.com/office/drawing/2014/main" id="{D8C7DC90-7B4C-E790-CB4E-B8DB6B84F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1AE998-8CC6-E112-B500-3F48415FF207}"/>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187688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219140-B36A-1478-5F14-07A60453D159}"/>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3" name="Footer Placeholder 2">
            <a:extLst>
              <a:ext uri="{FF2B5EF4-FFF2-40B4-BE49-F238E27FC236}">
                <a16:creationId xmlns:a16="http://schemas.microsoft.com/office/drawing/2014/main" id="{CB41283C-ACC2-BE02-1270-48C9023274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ECCB43-77A8-FC48-68E3-1F870DF67E0B}"/>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62134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E91F0-E311-44CB-5481-CEFFE38CA2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DA1DF6-022B-C48F-6419-B259DFBB5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ECF036-B7E8-5AC6-120B-57F2C03214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2503D4-CE15-76E3-285E-50AF97617A26}"/>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6" name="Footer Placeholder 5">
            <a:extLst>
              <a:ext uri="{FF2B5EF4-FFF2-40B4-BE49-F238E27FC236}">
                <a16:creationId xmlns:a16="http://schemas.microsoft.com/office/drawing/2014/main" id="{6A6613E2-BD97-6B6C-D708-0DD38FABE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6776D-B5A6-ECD6-0319-1A534048F91A}"/>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223235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FC44-1F93-2A25-04F6-C2281188EA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0AE91D-EF3C-BC56-E628-71370DA76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15DBA4-B119-104B-A992-D310C502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E866A-1365-A54B-BAC0-DF832D07E273}"/>
              </a:ext>
            </a:extLst>
          </p:cNvPr>
          <p:cNvSpPr>
            <a:spLocks noGrp="1"/>
          </p:cNvSpPr>
          <p:nvPr>
            <p:ph type="dt" sz="half" idx="10"/>
          </p:nvPr>
        </p:nvSpPr>
        <p:spPr/>
        <p:txBody>
          <a:bodyPr/>
          <a:lstStyle/>
          <a:p>
            <a:fld id="{C5EDBCE0-BE3B-7D4A-BEAE-0E70D2D7D829}" type="datetimeFigureOut">
              <a:rPr lang="en-US" smtClean="0"/>
              <a:t>9/12/22</a:t>
            </a:fld>
            <a:endParaRPr lang="en-US"/>
          </a:p>
        </p:txBody>
      </p:sp>
      <p:sp>
        <p:nvSpPr>
          <p:cNvPr id="6" name="Footer Placeholder 5">
            <a:extLst>
              <a:ext uri="{FF2B5EF4-FFF2-40B4-BE49-F238E27FC236}">
                <a16:creationId xmlns:a16="http://schemas.microsoft.com/office/drawing/2014/main" id="{4A17508B-9492-0702-E141-4ADF4BFC8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61753-BE12-5D9D-5705-3B2A24940183}"/>
              </a:ext>
            </a:extLst>
          </p:cNvPr>
          <p:cNvSpPr>
            <a:spLocks noGrp="1"/>
          </p:cNvSpPr>
          <p:nvPr>
            <p:ph type="sldNum" sz="quarter" idx="12"/>
          </p:nvPr>
        </p:nvSpPr>
        <p:spPr/>
        <p:txBody>
          <a:bodyPr/>
          <a:lstStyle/>
          <a:p>
            <a:fld id="{67170815-4A3A-0840-B606-3EDE35B1AA7C}" type="slidenum">
              <a:rPr lang="en-US" smtClean="0"/>
              <a:t>‹#›</a:t>
            </a:fld>
            <a:endParaRPr lang="en-US"/>
          </a:p>
        </p:txBody>
      </p:sp>
    </p:spTree>
    <p:extLst>
      <p:ext uri="{BB962C8B-B14F-4D97-AF65-F5344CB8AC3E}">
        <p14:creationId xmlns:p14="http://schemas.microsoft.com/office/powerpoint/2010/main" val="2451221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50E93-3452-F94E-BF35-2DE28732F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5EF549-CD4A-38F8-36FF-B124B77B92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D4EE9-35D4-C3CF-9891-A01891B9E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DBCE0-BE3B-7D4A-BEAE-0E70D2D7D829}" type="datetimeFigureOut">
              <a:rPr lang="en-US" smtClean="0"/>
              <a:t>9/12/22</a:t>
            </a:fld>
            <a:endParaRPr lang="en-US"/>
          </a:p>
        </p:txBody>
      </p:sp>
      <p:sp>
        <p:nvSpPr>
          <p:cNvPr id="5" name="Footer Placeholder 4">
            <a:extLst>
              <a:ext uri="{FF2B5EF4-FFF2-40B4-BE49-F238E27FC236}">
                <a16:creationId xmlns:a16="http://schemas.microsoft.com/office/drawing/2014/main" id="{02EDBD59-6466-2B6D-A824-5785D12256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811B85-3AD5-4523-D3EB-AF54D6299B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70815-4A3A-0840-B606-3EDE35B1AA7C}" type="slidenum">
              <a:rPr lang="en-US" smtClean="0"/>
              <a:t>‹#›</a:t>
            </a:fld>
            <a:endParaRPr lang="en-US"/>
          </a:p>
        </p:txBody>
      </p:sp>
    </p:spTree>
    <p:extLst>
      <p:ext uri="{BB962C8B-B14F-4D97-AF65-F5344CB8AC3E}">
        <p14:creationId xmlns:p14="http://schemas.microsoft.com/office/powerpoint/2010/main" val="306465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8EA31FD7-663E-FD48-3DFC-60913AB06154}"/>
              </a:ext>
            </a:extLst>
          </p:cNvPr>
          <p:cNvPicPr>
            <a:picLocks noChangeAspect="1"/>
          </p:cNvPicPr>
          <p:nvPr/>
        </p:nvPicPr>
        <p:blipFill rotWithShape="1">
          <a:blip r:embed="rId3"/>
          <a:srcRect b="19"/>
          <a:stretch/>
        </p:blipFill>
        <p:spPr>
          <a:xfrm>
            <a:off x="20" y="10"/>
            <a:ext cx="12191980" cy="6857990"/>
          </a:xfrm>
          <a:prstGeom prst="rect">
            <a:avLst/>
          </a:prstGeom>
        </p:spPr>
      </p:pic>
    </p:spTree>
    <p:extLst>
      <p:ext uri="{BB962C8B-B14F-4D97-AF65-F5344CB8AC3E}">
        <p14:creationId xmlns:p14="http://schemas.microsoft.com/office/powerpoint/2010/main" val="221980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195AB7E8-46A4-F664-50FD-33A8004FA79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7802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ign, night sky&#10;&#10;Description automatically generated">
            <a:extLst>
              <a:ext uri="{FF2B5EF4-FFF2-40B4-BE49-F238E27FC236}">
                <a16:creationId xmlns:a16="http://schemas.microsoft.com/office/drawing/2014/main" id="{E34B152E-3956-00E5-C285-79136023A4D1}"/>
              </a:ext>
            </a:extLst>
          </p:cNvPr>
          <p:cNvPicPr>
            <a:picLocks noChangeAspect="1"/>
          </p:cNvPicPr>
          <p:nvPr/>
        </p:nvPicPr>
        <p:blipFill rotWithShape="1">
          <a:blip r:embed="rId3"/>
          <a:srcRect b="19"/>
          <a:stretch/>
        </p:blipFill>
        <p:spPr>
          <a:xfrm>
            <a:off x="20" y="1282"/>
            <a:ext cx="12191980" cy="6856718"/>
          </a:xfrm>
          <a:prstGeom prst="rect">
            <a:avLst/>
          </a:prstGeom>
        </p:spPr>
      </p:pic>
      <p:pic>
        <p:nvPicPr>
          <p:cNvPr id="4" name="Picture 3" descr="Qr code&#10;&#10;Description automatically generated">
            <a:extLst>
              <a:ext uri="{FF2B5EF4-FFF2-40B4-BE49-F238E27FC236}">
                <a16:creationId xmlns:a16="http://schemas.microsoft.com/office/drawing/2014/main" id="{AE8E443B-7726-D71E-EB68-A6280D52D60E}"/>
              </a:ext>
            </a:extLst>
          </p:cNvPr>
          <p:cNvPicPr>
            <a:picLocks noChangeAspect="1"/>
          </p:cNvPicPr>
          <p:nvPr/>
        </p:nvPicPr>
        <p:blipFill>
          <a:blip r:embed="rId4"/>
          <a:stretch>
            <a:fillRect/>
          </a:stretch>
        </p:blipFill>
        <p:spPr>
          <a:xfrm>
            <a:off x="8472488" y="1683554"/>
            <a:ext cx="3490892" cy="3490892"/>
          </a:xfrm>
          <a:prstGeom prst="rect">
            <a:avLst/>
          </a:prstGeom>
        </p:spPr>
      </p:pic>
    </p:spTree>
    <p:extLst>
      <p:ext uri="{BB962C8B-B14F-4D97-AF65-F5344CB8AC3E}">
        <p14:creationId xmlns:p14="http://schemas.microsoft.com/office/powerpoint/2010/main" val="1055570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Graphical user interface, diagram, text, application&#10;&#10;Description automatically generated">
            <a:extLst>
              <a:ext uri="{FF2B5EF4-FFF2-40B4-BE49-F238E27FC236}">
                <a16:creationId xmlns:a16="http://schemas.microsoft.com/office/drawing/2014/main" id="{953ACEAE-E2C6-8C9C-4BCA-E14ECC803596}"/>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196878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sign, night sky&#10;&#10;Description automatically generated">
            <a:extLst>
              <a:ext uri="{FF2B5EF4-FFF2-40B4-BE49-F238E27FC236}">
                <a16:creationId xmlns:a16="http://schemas.microsoft.com/office/drawing/2014/main" id="{E34B152E-3956-00E5-C285-79136023A4D1}"/>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16481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text, electronics, screenshot&#10;&#10;Description automatically generated">
            <a:extLst>
              <a:ext uri="{FF2B5EF4-FFF2-40B4-BE49-F238E27FC236}">
                <a16:creationId xmlns:a16="http://schemas.microsoft.com/office/drawing/2014/main" id="{5EFE4592-FAB7-19A1-D246-99D6D87AE29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1543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Text&#10;&#10;Description automatically generated">
            <a:extLst>
              <a:ext uri="{FF2B5EF4-FFF2-40B4-BE49-F238E27FC236}">
                <a16:creationId xmlns:a16="http://schemas.microsoft.com/office/drawing/2014/main" id="{C5EA5D85-536F-CE02-BE03-58D8FE6D248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29557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FF8432FB-47F0-E500-D742-9FE82BE0F11B}"/>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60012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xt&#10;&#10;Description automatically generated">
            <a:extLst>
              <a:ext uri="{FF2B5EF4-FFF2-40B4-BE49-F238E27FC236}">
                <a16:creationId xmlns:a16="http://schemas.microsoft.com/office/drawing/2014/main" id="{F8E02184-69F7-101E-1B10-8D2D2D6ADDAA}"/>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421058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person, tree, outdoor&#10;&#10;Description automatically generated">
            <a:extLst>
              <a:ext uri="{FF2B5EF4-FFF2-40B4-BE49-F238E27FC236}">
                <a16:creationId xmlns:a16="http://schemas.microsoft.com/office/drawing/2014/main" id="{CD1F6734-838B-EE79-07C7-77CC36621E14}"/>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80299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0B60A43D-2410-F6EE-C72F-EBC592283223}"/>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7278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606</Words>
  <Application>Microsoft Macintosh PowerPoint</Application>
  <PresentationFormat>Widescreen</PresentationFormat>
  <Paragraphs>25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Goudy 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Grady Murphy</dc:creator>
  <cp:lastModifiedBy>Dewayne Moree</cp:lastModifiedBy>
  <cp:revision>5</cp:revision>
  <cp:lastPrinted>2022-09-08T18:04:30Z</cp:lastPrinted>
  <dcterms:created xsi:type="dcterms:W3CDTF">2022-09-08T14:18:45Z</dcterms:created>
  <dcterms:modified xsi:type="dcterms:W3CDTF">2022-09-12T14:17:05Z</dcterms:modified>
</cp:coreProperties>
</file>